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1" r:id="rId3"/>
    <p:sldId id="257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Pretendard" panose="02000503000000020004" pitchFamily="2" charset="-127"/>
      <p:regular r:id="rId14"/>
      <p:bold r:id="rId15"/>
    </p:embeddedFont>
    <p:embeddedFont>
      <p:font typeface="Pretendard Black" panose="02000503000000020004" pitchFamily="2" charset="-127"/>
      <p:bold r:id="rId16"/>
    </p:embeddedFont>
    <p:embeddedFont>
      <p:font typeface="Pretendard ExtraBold" panose="02000503000000020004" pitchFamily="2" charset="-127"/>
      <p:bold r:id="rId17"/>
    </p:embeddedFont>
    <p:embeddedFont>
      <p:font typeface="Pretendard ExtraLight" panose="02000303000000020004" pitchFamily="2" charset="-127"/>
      <p:regular r:id="rId18"/>
    </p:embeddedFont>
    <p:embeddedFont>
      <p:font typeface="Pretendard Light" panose="02000403000000020004" pitchFamily="2" charset="-127"/>
      <p:regular r:id="rId19"/>
    </p:embeddedFont>
    <p:embeddedFont>
      <p:font typeface="Pretendard Medium" panose="02000503000000020004" pitchFamily="2" charset="-127"/>
      <p:regular r:id="rId20"/>
    </p:embeddedFont>
    <p:embeddedFont>
      <p:font typeface="Pretendard SemiBold" panose="02000503000000020004" pitchFamily="2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2" autoAdjust="0"/>
    <p:restoredTop sz="94660"/>
  </p:normalViewPr>
  <p:slideViewPr>
    <p:cSldViewPr snapToGrid="0">
      <p:cViewPr>
        <p:scale>
          <a:sx n="92" d="100"/>
          <a:sy n="92" d="100"/>
        </p:scale>
        <p:origin x="1656" y="7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5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98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96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4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102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5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80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1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7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9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5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9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673AD-61A6-4617-A94E-C74FB7F172AA}" type="datetimeFigureOut">
              <a:rPr lang="ko-KR" altLang="en-US" smtClean="0"/>
              <a:t>2025. 6. 4.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D0175-1CEF-49AC-8E15-D794B5F3AB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3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eona04321@gmail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5EA38-CBCE-9991-DC10-3108559D5E60}"/>
              </a:ext>
            </a:extLst>
          </p:cNvPr>
          <p:cNvSpPr txBox="1"/>
          <p:nvPr/>
        </p:nvSpPr>
        <p:spPr>
          <a:xfrm>
            <a:off x="825403" y="1133918"/>
            <a:ext cx="7729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기말프로젝트</a:t>
            </a:r>
            <a:r>
              <a:rPr lang="en-US" altLang="ko-KR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1</a:t>
            </a:r>
            <a:r>
              <a:rPr lang="ko-KR" altLang="en-US" sz="4000" b="1" dirty="0"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단계 </a:t>
            </a:r>
            <a:endParaRPr lang="en-US" altLang="ko-KR" sz="4000" b="1" dirty="0"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  <a:p>
            <a:r>
              <a:rPr lang="en-US" altLang="ko-KR" sz="4000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	</a:t>
            </a:r>
            <a:r>
              <a:rPr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아이디어</a:t>
            </a:r>
            <a:r>
              <a:rPr lang="en-US" altLang="ko-KR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/</a:t>
            </a:r>
            <a:r>
              <a:rPr lang="ko-KR" altLang="en-US" sz="32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문헌조사</a:t>
            </a:r>
            <a:endParaRPr kumimoji="1" lang="ko-KR" altLang="en-US" sz="88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346F4-88C1-9855-DD60-95B9532777EC}"/>
              </a:ext>
            </a:extLst>
          </p:cNvPr>
          <p:cNvSpPr txBox="1"/>
          <p:nvPr/>
        </p:nvSpPr>
        <p:spPr>
          <a:xfrm>
            <a:off x="4719642" y="5230748"/>
            <a:ext cx="66469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[5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최보란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20221916 </a:t>
            </a:r>
            <a:r>
              <a:rPr lang="en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borran@naver.com</a:t>
            </a:r>
            <a:r>
              <a:rPr lang="e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조장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안선아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20200016 </a:t>
            </a:r>
            <a:r>
              <a:rPr lang="en" altLang="ko-KR" sz="1400" dirty="0">
                <a:solidFill>
                  <a:srgbClr val="0563C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seona04321@gmail.</a:t>
            </a:r>
            <a:r>
              <a:rPr lang="e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부조장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32FF31-2149-F5B8-7677-79B8A58CAD3B}"/>
              </a:ext>
            </a:extLst>
          </p:cNvPr>
          <p:cNvSpPr txBox="1"/>
          <p:nvPr/>
        </p:nvSpPr>
        <p:spPr>
          <a:xfrm>
            <a:off x="8887557" y="1258979"/>
            <a:ext cx="247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과목</a:t>
            </a: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sz="16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피지컬컴퓨팅</a:t>
            </a:r>
            <a:endParaRPr lang="ko-KR" altLang="en-US" sz="16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r"/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지도교수</a:t>
            </a:r>
            <a:r>
              <a:rPr lang="en-US" altLang="ko-KR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sz="16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이강희</a:t>
            </a:r>
          </a:p>
        </p:txBody>
      </p:sp>
    </p:spTree>
    <p:extLst>
      <p:ext uri="{BB962C8B-B14F-4D97-AF65-F5344CB8AC3E}">
        <p14:creationId xmlns:p14="http://schemas.microsoft.com/office/powerpoint/2010/main" val="2036058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D1968-8A8C-F625-CC89-730570AD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B9716C6E-C2E4-5041-8D18-A35039B4A4E9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DF396A65-D90D-070A-9175-A4228B228754}"/>
              </a:ext>
            </a:extLst>
          </p:cNvPr>
          <p:cNvSpPr txBox="1"/>
          <p:nvPr/>
        </p:nvSpPr>
        <p:spPr>
          <a:xfrm>
            <a:off x="395294" y="695394"/>
            <a:ext cx="3366306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특허 </a:t>
            </a:r>
            <a:r>
              <a:rPr lang="en-US" altLang="ko-KR" sz="1400" dirty="0"/>
              <a:t>1) </a:t>
            </a:r>
            <a:r>
              <a:rPr lang="ko-KR" altLang="en-US" sz="1400" dirty="0"/>
              <a:t>치매 중증화 지연을 위한 </a:t>
            </a:r>
            <a:r>
              <a:rPr lang="en" altLang="ko-KR" sz="1400" dirty="0"/>
              <a:t>RFID </a:t>
            </a:r>
            <a:r>
              <a:rPr lang="ko-KR" altLang="en-US" sz="1400" dirty="0"/>
              <a:t>보드게임</a:t>
            </a:r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F82585C8-8292-FCC0-19A0-EF4AF1F12138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773639DD-E3FF-1389-7329-146B37F4A9A5}"/>
              </a:ext>
            </a:extLst>
          </p:cNvPr>
          <p:cNvSpPr txBox="1"/>
          <p:nvPr/>
        </p:nvSpPr>
        <p:spPr>
          <a:xfrm>
            <a:off x="1016894" y="1347335"/>
            <a:ext cx="317395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특허</a:t>
            </a:r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D0FE7AA0-3081-C923-8D4A-D35B436BD88C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678A5DD6-67D3-3666-AC75-F8F164EAC841}"/>
              </a:ext>
            </a:extLst>
          </p:cNvPr>
          <p:cNvSpPr txBox="1"/>
          <p:nvPr/>
        </p:nvSpPr>
        <p:spPr>
          <a:xfrm>
            <a:off x="1019518" y="1952156"/>
            <a:ext cx="10152964" cy="23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사진이 새겨진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칩과 조립 가능한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블럭을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활용한 보드게임을 통해 사용자의 기억 자극 및 인지 훈련을 유도하는 치매 예방 장치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BC1A083B-1E9C-169B-0069-29D1F300E521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4FC8033C-8B2D-F9E3-DCC1-276011CA323D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F3324BF6-0C7D-B916-817A-F7F9A19FEB0E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6C167A-AC9B-9098-1DBA-2E37B577FDAA}"/>
              </a:ext>
            </a:extLst>
          </p:cNvPr>
          <p:cNvSpPr txBox="1"/>
          <p:nvPr/>
        </p:nvSpPr>
        <p:spPr>
          <a:xfrm>
            <a:off x="1094424" y="5366058"/>
            <a:ext cx="492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내장 사진칩과 기찻길 모양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블럭을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4×4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보드에 자유 조립해 경로를 구성하고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인식을 통해 동작 이벤트를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트리거하는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보드게임 구조를 제안하였다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DD92B-F607-C7FF-A5CE-AF9E52977BF3}"/>
              </a:ext>
            </a:extLst>
          </p:cNvPr>
          <p:cNvSpPr txBox="1"/>
          <p:nvPr/>
        </p:nvSpPr>
        <p:spPr>
          <a:xfrm>
            <a:off x="6446332" y="5308821"/>
            <a:ext cx="5353889" cy="76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들어간 조립식 구조를 이용해서 사용자가 직접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게임판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경로를 만들 수 있게 한 점을 참고하여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라인트레이서가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지나가는 길을 유연하게 바꾸고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그에 따라 이벤트가 일어나도록 하는 방식을 접목할 수 있음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7C47C3D9-C01E-DC14-B63B-1E49575D428F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F9169715-7DAC-BC4B-9C2E-E6FC5745594B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D96899-922D-E910-4E57-BA37EBF335F4}"/>
              </a:ext>
            </a:extLst>
          </p:cNvPr>
          <p:cNvSpPr txBox="1"/>
          <p:nvPr/>
        </p:nvSpPr>
        <p:spPr>
          <a:xfrm>
            <a:off x="1172490" y="6233681"/>
            <a:ext cx="10188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Shirmohammadi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S., &amp; Baghbani, F. (2024). Design and implementation of a line follower robot. 10th International Conference on Artificial Intelligence and Robotics (QICAR).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D9809A0C-B007-943D-28D3-709C4FDD422F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7EF4E93-63AF-9B55-B4D2-BE7F3DFCC23F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27E1A221-83C7-13CA-1223-7FEC4426B2A2}"/>
              </a:ext>
            </a:extLst>
          </p:cNvPr>
          <p:cNvCxnSpPr>
            <a:cxnSpLocks/>
          </p:cNvCxnSpPr>
          <p:nvPr/>
        </p:nvCxnSpPr>
        <p:spPr>
          <a:xfrm>
            <a:off x="5819015" y="2571669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E5778F1-84F9-B93F-6425-E6979DE1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89" y="2462274"/>
            <a:ext cx="3979032" cy="272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058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Game Of Life 2 Review: A Boring Board Game">
            <a:extLst>
              <a:ext uri="{FF2B5EF4-FFF2-40B4-BE49-F238E27FC236}">
                <a16:creationId xmlns:a16="http://schemas.microsoft.com/office/drawing/2014/main" id="{2ADD8B07-22D8-9511-C2BB-16B873B4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867" y="-28081"/>
            <a:ext cx="13834534" cy="69172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2. 문헌 조사">
            <a:extLst>
              <a:ext uri="{FF2B5EF4-FFF2-40B4-BE49-F238E27FC236}">
                <a16:creationId xmlns:a16="http://schemas.microsoft.com/office/drawing/2014/main" id="{8CA84BB2-1E5D-4040-27FB-123B93096F5E}"/>
              </a:ext>
            </a:extLst>
          </p:cNvPr>
          <p:cNvSpPr txBox="1"/>
          <p:nvPr/>
        </p:nvSpPr>
        <p:spPr>
          <a:xfrm>
            <a:off x="544222" y="777369"/>
            <a:ext cx="118782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lang="en-US" altLang="ko-KR" sz="2000" dirty="0">
                <a:solidFill>
                  <a:schemeClr val="bg1"/>
                </a:solidFill>
              </a:rPr>
              <a:t>1</a:t>
            </a:r>
            <a:r>
              <a:rPr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아이디어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7370D-7F79-8290-FB5C-575AFFA1E912}"/>
              </a:ext>
            </a:extLst>
          </p:cNvPr>
          <p:cNvSpPr txBox="1"/>
          <p:nvPr/>
        </p:nvSpPr>
        <p:spPr>
          <a:xfrm>
            <a:off x="544222" y="1537373"/>
            <a:ext cx="629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RC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카 </a:t>
            </a:r>
            <a:r>
              <a:rPr kumimoji="1" lang="ko-KR" altLang="en-US" sz="28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라인트레이서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+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RFID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인식 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BF4C5-E56B-4970-7E10-567D941490A2}"/>
              </a:ext>
            </a:extLst>
          </p:cNvPr>
          <p:cNvSpPr txBox="1"/>
          <p:nvPr/>
        </p:nvSpPr>
        <p:spPr>
          <a:xfrm>
            <a:off x="544222" y="2322436"/>
            <a:ext cx="10380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4800" u="sng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“Smart Life Game: </a:t>
            </a:r>
          </a:p>
          <a:p>
            <a:r>
              <a:rPr lang="ko-KR" altLang="en-US" sz="4800" u="sng" dirty="0">
                <a:solidFill>
                  <a:schemeClr val="bg1"/>
                </a:solidFill>
                <a:latin typeface="Pretendard Black" panose="02000503000000020004" pitchFamily="2" charset="-127"/>
                <a:ea typeface="Pretendard Black" panose="02000503000000020004" pitchFamily="2" charset="-127"/>
                <a:cs typeface="Pretendard Black" panose="02000503000000020004" pitchFamily="2" charset="-127"/>
              </a:rPr>
              <a:t>자율주행 말이 움직이는 현실 보드게임”</a:t>
            </a:r>
            <a:endParaRPr kumimoji="1" lang="ko-KR" altLang="en-US" sz="4800" u="sng" dirty="0">
              <a:solidFill>
                <a:schemeClr val="bg1"/>
              </a:solidFill>
              <a:latin typeface="Pretendard Black" panose="02000503000000020004" pitchFamily="2" charset="-127"/>
              <a:ea typeface="Pretendard Black" panose="02000503000000020004" pitchFamily="2" charset="-127"/>
              <a:cs typeface="Pretendard Black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3AA45-CB97-FBAB-500A-044965CBD685}"/>
              </a:ext>
            </a:extLst>
          </p:cNvPr>
          <p:cNvSpPr txBox="1"/>
          <p:nvPr/>
        </p:nvSpPr>
        <p:spPr>
          <a:xfrm>
            <a:off x="544222" y="4301067"/>
            <a:ext cx="7702311" cy="12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칸마다 </a:t>
            </a:r>
            <a:r>
              <a:rPr lang="en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RFID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태그로 이벤트 발생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플레이어는 앱에서 주사위 굴리고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스탯과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선택지 확인 및 선택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라인 테이프를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RC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카가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자동 주행하여 말처럼 동작</a:t>
            </a:r>
          </a:p>
        </p:txBody>
      </p:sp>
    </p:spTree>
    <p:extLst>
      <p:ext uri="{BB962C8B-B14F-4D97-AF65-F5344CB8AC3E}">
        <p14:creationId xmlns:p14="http://schemas.microsoft.com/office/powerpoint/2010/main" val="17478490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/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/>
          <p:cNvSpPr txBox="1"/>
          <p:nvPr/>
        </p:nvSpPr>
        <p:spPr>
          <a:xfrm>
            <a:off x="395294" y="695394"/>
            <a:ext cx="960359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논문</a:t>
            </a:r>
            <a:r>
              <a:rPr sz="1400" dirty="0"/>
              <a:t> 1) Design and implementation of RFID line-follower robot system with color detection capability using fuzzy logic </a:t>
            </a:r>
          </a:p>
        </p:txBody>
      </p:sp>
      <p:sp>
        <p:nvSpPr>
          <p:cNvPr id="177" name="성격"/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/>
          <p:cNvSpPr txBox="1"/>
          <p:nvPr/>
        </p:nvSpPr>
        <p:spPr>
          <a:xfrm>
            <a:off x="981939" y="1087549"/>
            <a:ext cx="8133637" cy="52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r>
              <a:rPr sz="1200" dirty="0" err="1"/>
              <a:t>학술논문</a:t>
            </a:r>
            <a:r>
              <a:rPr sz="1200" dirty="0"/>
              <a:t> (2015 International Conference on Control, Electronics, Renewable Energy and Communications, IEEE </a:t>
            </a:r>
            <a:r>
              <a:rPr sz="1200" dirty="0" err="1"/>
              <a:t>등재</a:t>
            </a:r>
            <a:r>
              <a:rPr sz="1200" dirty="0"/>
              <a:t>)</a:t>
            </a:r>
          </a:p>
        </p:txBody>
      </p:sp>
      <p:sp>
        <p:nvSpPr>
          <p:cNvPr id="180" name="요약"/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/>
          <p:cNvSpPr txBox="1"/>
          <p:nvPr/>
        </p:nvSpPr>
        <p:spPr>
          <a:xfrm>
            <a:off x="981939" y="1731001"/>
            <a:ext cx="10777145" cy="901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lnSpc>
                <a:spcPts val="2250"/>
              </a:lnSpc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sz="1200" dirty="0" err="1"/>
              <a:t>본</a:t>
            </a:r>
            <a:r>
              <a:rPr sz="1200" dirty="0"/>
              <a:t> </a:t>
            </a:r>
            <a:r>
              <a:rPr sz="1200" dirty="0" err="1"/>
              <a:t>연구는</a:t>
            </a:r>
            <a:r>
              <a:rPr sz="1200" dirty="0"/>
              <a:t> RFID </a:t>
            </a:r>
            <a:r>
              <a:rPr sz="1200" dirty="0" err="1"/>
              <a:t>인식</a:t>
            </a:r>
            <a:r>
              <a:rPr sz="1200" dirty="0"/>
              <a:t> </a:t>
            </a:r>
            <a:r>
              <a:rPr sz="1200" dirty="0" err="1"/>
              <a:t>시스템과</a:t>
            </a:r>
            <a:r>
              <a:rPr sz="1200" dirty="0"/>
              <a:t> </a:t>
            </a:r>
            <a:r>
              <a:rPr sz="1200" dirty="0" err="1"/>
              <a:t>퍼니</a:t>
            </a:r>
            <a:r>
              <a:rPr sz="1200" dirty="0"/>
              <a:t> </a:t>
            </a:r>
            <a:r>
              <a:rPr sz="1200" dirty="0" err="1"/>
              <a:t>논리</a:t>
            </a:r>
            <a:r>
              <a:rPr sz="1200" dirty="0"/>
              <a:t>(Mamdani </a:t>
            </a:r>
            <a:r>
              <a:rPr sz="1200" dirty="0" err="1"/>
              <a:t>모델</a:t>
            </a:r>
            <a:r>
              <a:rPr sz="1200" dirty="0"/>
              <a:t>)</a:t>
            </a:r>
            <a:r>
              <a:rPr sz="1200" dirty="0" err="1"/>
              <a:t>를</a:t>
            </a:r>
            <a:r>
              <a:rPr sz="1200" dirty="0"/>
              <a:t> </a:t>
            </a:r>
            <a:r>
              <a:rPr sz="1200" dirty="0" err="1"/>
              <a:t>결합한</a:t>
            </a:r>
            <a:r>
              <a:rPr sz="1200" dirty="0"/>
              <a:t> </a:t>
            </a:r>
            <a:r>
              <a:rPr sz="1200" dirty="0" err="1"/>
              <a:t>라인</a:t>
            </a:r>
            <a:r>
              <a:rPr sz="1200" dirty="0"/>
              <a:t> </a:t>
            </a:r>
            <a:r>
              <a:rPr sz="1200" dirty="0" err="1"/>
              <a:t>트레이서</a:t>
            </a:r>
            <a:r>
              <a:rPr sz="1200" dirty="0"/>
              <a:t> </a:t>
            </a:r>
            <a:r>
              <a:rPr sz="1200" dirty="0" err="1"/>
              <a:t>로봇</a:t>
            </a:r>
            <a:r>
              <a:rPr sz="1200" dirty="0"/>
              <a:t> </a:t>
            </a:r>
            <a:r>
              <a:rPr sz="1200" dirty="0" err="1"/>
              <a:t>시스템</a:t>
            </a:r>
            <a:r>
              <a:rPr sz="1200" dirty="0"/>
              <a:t> </a:t>
            </a:r>
            <a:r>
              <a:rPr sz="1200" dirty="0" err="1"/>
              <a:t>개발에</a:t>
            </a:r>
            <a:r>
              <a:rPr sz="1200" dirty="0"/>
              <a:t> </a:t>
            </a:r>
            <a:r>
              <a:rPr sz="1200" dirty="0" err="1"/>
              <a:t>초점을</a:t>
            </a:r>
            <a:r>
              <a:rPr sz="1200" dirty="0"/>
              <a:t> </a:t>
            </a:r>
            <a:r>
              <a:rPr sz="1200" dirty="0" err="1"/>
              <a:t>맞췄다</a:t>
            </a:r>
            <a:r>
              <a:rPr sz="1200" dirty="0"/>
              <a:t>. LED-LDR </a:t>
            </a:r>
            <a:r>
              <a:rPr sz="1200" dirty="0" err="1"/>
              <a:t>기반</a:t>
            </a:r>
            <a:r>
              <a:rPr sz="1200" dirty="0"/>
              <a:t> </a:t>
            </a:r>
            <a:r>
              <a:rPr sz="1200" dirty="0" err="1"/>
              <a:t>컬러</a:t>
            </a:r>
            <a:r>
              <a:rPr sz="1200" dirty="0"/>
              <a:t> </a:t>
            </a:r>
            <a:r>
              <a:rPr sz="1200" dirty="0" err="1"/>
              <a:t>센서로</a:t>
            </a:r>
            <a:r>
              <a:rPr sz="1200" dirty="0"/>
              <a:t> RGB </a:t>
            </a:r>
            <a:r>
              <a:rPr sz="1200" dirty="0" err="1"/>
              <a:t>색상</a:t>
            </a:r>
            <a:r>
              <a:rPr sz="1200" dirty="0"/>
              <a:t> </a:t>
            </a:r>
            <a:r>
              <a:rPr sz="1200" dirty="0" err="1"/>
              <a:t>라인을</a:t>
            </a:r>
            <a:r>
              <a:rPr sz="1200" dirty="0"/>
              <a:t> </a:t>
            </a:r>
            <a:r>
              <a:rPr sz="1200" dirty="0" err="1"/>
              <a:t>구별하고</a:t>
            </a:r>
            <a:r>
              <a:rPr sz="1200" dirty="0"/>
              <a:t>, RFID </a:t>
            </a:r>
            <a:r>
              <a:rPr sz="1200" dirty="0" err="1"/>
              <a:t>카드를</a:t>
            </a:r>
            <a:r>
              <a:rPr sz="1200" dirty="0"/>
              <a:t> </a:t>
            </a:r>
            <a:r>
              <a:rPr sz="1200" dirty="0" err="1"/>
              <a:t>통해</a:t>
            </a:r>
            <a:r>
              <a:rPr sz="1200" dirty="0"/>
              <a:t> </a:t>
            </a:r>
            <a:r>
              <a:rPr sz="1200" dirty="0" err="1"/>
              <a:t>사용자</a:t>
            </a:r>
            <a:r>
              <a:rPr sz="1200" dirty="0"/>
              <a:t> </a:t>
            </a:r>
            <a:r>
              <a:rPr sz="1200" dirty="0" err="1"/>
              <a:t>권한을</a:t>
            </a:r>
            <a:r>
              <a:rPr sz="1200" dirty="0"/>
              <a:t> </a:t>
            </a:r>
            <a:r>
              <a:rPr sz="1200" dirty="0" err="1"/>
              <a:t>제한하며</a:t>
            </a:r>
            <a:r>
              <a:rPr sz="1200" dirty="0"/>
              <a:t>, </a:t>
            </a:r>
            <a:r>
              <a:rPr sz="1200" dirty="0" err="1"/>
              <a:t>퍼지</a:t>
            </a:r>
            <a:r>
              <a:rPr sz="1200" dirty="0"/>
              <a:t> </a:t>
            </a:r>
            <a:r>
              <a:rPr sz="1200" dirty="0" err="1"/>
              <a:t>로직으로</a:t>
            </a:r>
            <a:r>
              <a:rPr sz="1200" dirty="0"/>
              <a:t> </a:t>
            </a:r>
            <a:r>
              <a:rPr sz="1200" dirty="0" err="1"/>
              <a:t>모터</a:t>
            </a:r>
            <a:r>
              <a:rPr sz="1200" dirty="0"/>
              <a:t> </a:t>
            </a:r>
            <a:r>
              <a:rPr sz="1200" dirty="0" err="1"/>
              <a:t>제어를</a:t>
            </a:r>
            <a:r>
              <a:rPr sz="1200" dirty="0"/>
              <a:t> </a:t>
            </a:r>
            <a:r>
              <a:rPr sz="1200" dirty="0" err="1"/>
              <a:t>최적화했다</a:t>
            </a:r>
            <a:r>
              <a:rPr sz="1200" dirty="0"/>
              <a:t>. </a:t>
            </a:r>
            <a:r>
              <a:rPr sz="1200" dirty="0" err="1"/>
              <a:t>이를</a:t>
            </a:r>
            <a:r>
              <a:rPr sz="1200" dirty="0"/>
              <a:t> </a:t>
            </a:r>
            <a:r>
              <a:rPr sz="1200" dirty="0" err="1"/>
              <a:t>통해</a:t>
            </a:r>
            <a:r>
              <a:rPr sz="1200" dirty="0"/>
              <a:t> 0.082m/s </a:t>
            </a:r>
            <a:r>
              <a:rPr sz="1200" dirty="0" err="1"/>
              <a:t>속도로</a:t>
            </a:r>
            <a:r>
              <a:rPr sz="1200" dirty="0"/>
              <a:t> </a:t>
            </a:r>
            <a:r>
              <a:rPr sz="1200" dirty="0" err="1"/>
              <a:t>라인을</a:t>
            </a:r>
            <a:r>
              <a:rPr sz="1200" dirty="0"/>
              <a:t> </a:t>
            </a:r>
            <a:r>
              <a:rPr sz="1200" dirty="0" err="1"/>
              <a:t>따라</a:t>
            </a:r>
            <a:r>
              <a:rPr sz="1200" dirty="0"/>
              <a:t> </a:t>
            </a:r>
            <a:r>
              <a:rPr sz="1200" dirty="0" err="1"/>
              <a:t>이동하며</a:t>
            </a:r>
            <a:r>
              <a:rPr sz="1200" dirty="0"/>
              <a:t>, 100% </a:t>
            </a:r>
            <a:r>
              <a:rPr sz="1200" dirty="0" err="1"/>
              <a:t>정확도로</a:t>
            </a:r>
            <a:r>
              <a:rPr sz="1200" dirty="0"/>
              <a:t> </a:t>
            </a:r>
            <a:r>
              <a:rPr sz="1200" dirty="0" err="1"/>
              <a:t>색상</a:t>
            </a:r>
            <a:r>
              <a:rPr sz="1200" dirty="0"/>
              <a:t> </a:t>
            </a:r>
            <a:r>
              <a:rPr sz="1200" dirty="0" err="1"/>
              <a:t>및</a:t>
            </a:r>
            <a:r>
              <a:rPr sz="1200" dirty="0"/>
              <a:t> RFID </a:t>
            </a:r>
            <a:r>
              <a:rPr sz="1200" dirty="0" err="1"/>
              <a:t>인증을</a:t>
            </a:r>
            <a:r>
              <a:rPr sz="1200" dirty="0"/>
              <a:t> </a:t>
            </a:r>
          </a:p>
          <a:p>
            <a:pPr defTabSz="228600">
              <a:lnSpc>
                <a:spcPts val="2250"/>
              </a:lnSpc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sz="1200" dirty="0" err="1"/>
              <a:t>수행했다</a:t>
            </a:r>
            <a:r>
              <a:rPr sz="1200" dirty="0"/>
              <a:t>.</a:t>
            </a:r>
          </a:p>
        </p:txBody>
      </p:sp>
      <p:sp>
        <p:nvSpPr>
          <p:cNvPr id="182" name="구조그림"/>
          <p:cNvSpPr txBox="1"/>
          <p:nvPr/>
        </p:nvSpPr>
        <p:spPr>
          <a:xfrm>
            <a:off x="402309" y="283386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/>
          <p:cNvSpPr txBox="1"/>
          <p:nvPr/>
        </p:nvSpPr>
        <p:spPr>
          <a:xfrm>
            <a:off x="3802556" y="2813228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결과그림</a:t>
            </a:r>
          </a:p>
        </p:txBody>
      </p:sp>
      <p:pic>
        <p:nvPicPr>
          <p:cNvPr id="184" name="붙여넣은 동영상.png" descr="붙여넣은 동영상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1" y="3233006"/>
            <a:ext cx="3114467" cy="1719096"/>
          </a:xfrm>
          <a:prstGeom prst="rect">
            <a:avLst/>
          </a:prstGeom>
          <a:ln>
            <a:noFill/>
            <a:miter lim="400000"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842C643-C09E-8662-7C57-EC2F81ECE12B}"/>
              </a:ext>
            </a:extLst>
          </p:cNvPr>
          <p:cNvGrpSpPr/>
          <p:nvPr/>
        </p:nvGrpSpPr>
        <p:grpSpPr>
          <a:xfrm>
            <a:off x="3683353" y="2517900"/>
            <a:ext cx="7821494" cy="2663894"/>
            <a:chOff x="4099603" y="2656114"/>
            <a:chExt cx="7821494" cy="266389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7EA8219-B5BB-5FBB-9A9A-78B4E19B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5933" y="2656114"/>
              <a:ext cx="2620414" cy="218493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7E2C4C-DEA0-4056-AF8F-B624EF3C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9603" y="3263883"/>
              <a:ext cx="2393950" cy="7302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B1C32F-652B-D165-1089-B0EBC730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98727" y="2656114"/>
              <a:ext cx="2722370" cy="2663894"/>
            </a:xfrm>
            <a:prstGeom prst="rect">
              <a:avLst/>
            </a:prstGeom>
          </p:spPr>
        </p:pic>
      </p:grpSp>
      <p:sp>
        <p:nvSpPr>
          <p:cNvPr id="16" name="구조그림">
            <a:extLst>
              <a:ext uri="{FF2B5EF4-FFF2-40B4-BE49-F238E27FC236}">
                <a16:creationId xmlns:a16="http://schemas.microsoft.com/office/drawing/2014/main" id="{AA9CCFA7-D291-410E-44BD-CBFA7852D794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C086D-2056-6795-FDCA-5E3D9EE329A8}"/>
              </a:ext>
            </a:extLst>
          </p:cNvPr>
          <p:cNvSpPr txBox="1"/>
          <p:nvPr/>
        </p:nvSpPr>
        <p:spPr>
          <a:xfrm>
            <a:off x="1172490" y="5259646"/>
            <a:ext cx="4737791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퍼지 논리를 활용해 센서 데이터의 변동성을 보정하여 안정적인 라인 추적을 구현했다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컬러 라인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매칭으로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사용자별 경로 권한을 제한하는 시스템을 도입했다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ACB04-B7E4-DFE3-2E66-CDA2FE75DA17}"/>
              </a:ext>
            </a:extLst>
          </p:cNvPr>
          <p:cNvSpPr txBox="1"/>
          <p:nvPr/>
        </p:nvSpPr>
        <p:spPr>
          <a:xfrm>
            <a:off x="6370511" y="5271676"/>
            <a:ext cx="5353889" cy="533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＂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인생게임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”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프로젝트에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활용한 플레이어 권한 관리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특정 구역 진입 제한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퍼지 로직으로 라인 추적 안정성 향상에 활용 가능할 것으로 보인다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BB4890A3-E8C1-4214-BCD4-FE6D58E87A97}"/>
              </a:ext>
            </a:extLst>
          </p:cNvPr>
          <p:cNvSpPr txBox="1"/>
          <p:nvPr/>
        </p:nvSpPr>
        <p:spPr>
          <a:xfrm>
            <a:off x="5985946" y="532448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CF4D93D0-2845-C11B-DDC1-0913E51DE1D2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8E1335-923E-EBD7-81C5-BD9B7D19330C}"/>
              </a:ext>
            </a:extLst>
          </p:cNvPr>
          <p:cNvSpPr txBox="1"/>
          <p:nvPr/>
        </p:nvSpPr>
        <p:spPr>
          <a:xfrm>
            <a:off x="1172490" y="6233681"/>
            <a:ext cx="10188507" cy="38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800" dirty="0" err="1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Nugraha</a:t>
            </a:r>
            <a:r>
              <a:rPr lang="en-US" altLang="ko-KR" sz="8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M. B., </a:t>
            </a:r>
            <a:r>
              <a:rPr lang="en-US" altLang="ko-KR" sz="800" dirty="0" err="1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Ardianto</a:t>
            </a:r>
            <a:r>
              <a:rPr lang="en-US" altLang="ko-KR" sz="8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P. R., &amp; </a:t>
            </a:r>
            <a:r>
              <a:rPr lang="en-US" altLang="ko-KR" sz="800" dirty="0" err="1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Darlis</a:t>
            </a:r>
            <a:r>
              <a:rPr lang="en-US" altLang="ko-KR" sz="8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D. (2015, August). Design and implementation of RFID line-follower robot system with color detection capability using fuzzy logic. In 2015 International Conference on Control, Electronics, Renewable Energy and Communications (ICCEREC).</a:t>
            </a:r>
            <a:endParaRPr lang="ko-KR" altLang="en-US" sz="8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29D12D4-8B36-8327-77E5-410B46C384FD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6D1875C3-9235-A98E-9593-F223DE668710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3985CD0-6E30-8C36-58C9-115A4C17A91A}"/>
              </a:ext>
            </a:extLst>
          </p:cNvPr>
          <p:cNvCxnSpPr/>
          <p:nvPr/>
        </p:nvCxnSpPr>
        <p:spPr>
          <a:xfrm>
            <a:off x="3293416" y="2802920"/>
            <a:ext cx="0" cy="2125932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906DE-D0C1-401A-2545-655FADD2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17404E5B-1707-71B9-7A48-85A23CD2714A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EB47E8D7-B784-8EC9-F977-381404BBEF35}"/>
              </a:ext>
            </a:extLst>
          </p:cNvPr>
          <p:cNvSpPr txBox="1"/>
          <p:nvPr/>
        </p:nvSpPr>
        <p:spPr>
          <a:xfrm>
            <a:off x="395294" y="695394"/>
            <a:ext cx="806951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2) Semi-autonomous Color Line-Following Educational Robots: Design and Implementation</a:t>
            </a:r>
            <a:endParaRPr sz="1400" dirty="0"/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6ABFE31E-CAD6-E7A4-7F31-DEFA28AFE52D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6EFFAAFF-BBEE-2095-6707-3EEAA81BC3E3}"/>
              </a:ext>
            </a:extLst>
          </p:cNvPr>
          <p:cNvSpPr txBox="1"/>
          <p:nvPr/>
        </p:nvSpPr>
        <p:spPr>
          <a:xfrm>
            <a:off x="1016894" y="1347335"/>
            <a:ext cx="1926810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학술논문 </a:t>
            </a:r>
            <a:r>
              <a:rPr lang="en-US" altLang="ko-KR" sz="1200" dirty="0"/>
              <a:t>(</a:t>
            </a:r>
            <a:r>
              <a:rPr lang="ko-KR" altLang="en-US" sz="1200" dirty="0"/>
              <a:t>컨퍼런스 발표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IEEE)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22EB2B7D-C295-151D-C6DB-8E43AF0CE1DD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ECF29D38-2910-A36C-4FBB-4ADD5966B7D7}"/>
              </a:ext>
            </a:extLst>
          </p:cNvPr>
          <p:cNvSpPr txBox="1"/>
          <p:nvPr/>
        </p:nvSpPr>
        <p:spPr>
          <a:xfrm>
            <a:off x="981939" y="1971356"/>
            <a:ext cx="1077714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연구는 다색 라인 트레이서 로봇과 인간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로봇 상호작용을 결합한 교육용 게임 시스템 개발에 초점을 맞췄다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센서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(TCS320), Zigbee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통신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중앙 서버를 활용해 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대의 로봇이 협업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경쟁하며 복잡한 경로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삼색 노드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주행한다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아이들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(7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기술 친숙화와 전략적 사고 향상을 목표로 하며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25m^2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규모의 아레나에서 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100%</a:t>
            </a:r>
            <a:r>
              <a:rPr lang="ko-KR" altLang="en-US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색상 인식 정확도를 달성했다</a:t>
            </a:r>
            <a:r>
              <a:rPr lang="en-US" altLang="ko-KR" sz="1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9C73599A-3235-958A-4BC6-E69A1088C0AB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7FE3315C-2A1B-E501-E9AA-011B23A009EF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3C6873D7-96AF-B0B7-AEE1-F69F8A38F46E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2583A-9798-760B-C9E7-79481878BFDA}"/>
              </a:ext>
            </a:extLst>
          </p:cNvPr>
          <p:cNvSpPr txBox="1"/>
          <p:nvPr/>
        </p:nvSpPr>
        <p:spPr>
          <a:xfrm>
            <a:off x="1172490" y="5259646"/>
            <a:ext cx="4791166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퍼지 논리를 활용해 센서 데이터의 변동성을 보정하여 안정적인 라인 추적을 구현했다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컬러 라인 매칭으로 사용자별 경로 권한을 제한하는 시스템을 도입했다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6D105-686C-8FC0-F090-F4D965246C34}"/>
              </a:ext>
            </a:extLst>
          </p:cNvPr>
          <p:cNvSpPr txBox="1"/>
          <p:nvPr/>
        </p:nvSpPr>
        <p:spPr>
          <a:xfrm>
            <a:off x="6370511" y="5249883"/>
            <a:ext cx="5353889" cy="52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인생게임에서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통한 플레이어 권한 관리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특정 색상 라인 접근 제한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활용 가능할 것으로 보인다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636B864F-73D8-C687-01B7-B1CBEB957CC4}"/>
              </a:ext>
            </a:extLst>
          </p:cNvPr>
          <p:cNvSpPr txBox="1"/>
          <p:nvPr/>
        </p:nvSpPr>
        <p:spPr>
          <a:xfrm>
            <a:off x="5963656" y="5271673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9E70D6B7-D200-38FA-5679-437A2627F3F7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117172-E4F1-BF42-1ECB-178FEE22869C}"/>
              </a:ext>
            </a:extLst>
          </p:cNvPr>
          <p:cNvSpPr txBox="1"/>
          <p:nvPr/>
        </p:nvSpPr>
        <p:spPr>
          <a:xfrm>
            <a:off x="1172490" y="6233681"/>
            <a:ext cx="1018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Makrodimitris, M., </a:t>
            </a:r>
            <a:r>
              <a:rPr lang="en-US" altLang="ko-KR" sz="800" dirty="0" err="1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Nikolakakis</a:t>
            </a:r>
            <a:r>
              <a:rPr lang="en-US" altLang="ko-KR" sz="800" dirty="0"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, A., &amp; Papadopoulos, E. (2015). Semi-autonomous color line-following educational robots: Design and implementation. IEEE International Conference on Control, Electronics, Renewable Energy and Communications (ICCEREC).</a:t>
            </a:r>
            <a:endParaRPr lang="ko-KR" altLang="en-US" sz="800" dirty="0"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9E2A98D-A391-B32F-0265-12905A51FFF3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4FDC857-9BE5-AC36-04A8-FBE0909DD07D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7BF9D2D3-A257-C339-5809-763C77D53AF8}"/>
              </a:ext>
            </a:extLst>
          </p:cNvPr>
          <p:cNvCxnSpPr>
            <a:cxnSpLocks/>
          </p:cNvCxnSpPr>
          <p:nvPr/>
        </p:nvCxnSpPr>
        <p:spPr>
          <a:xfrm>
            <a:off x="5471775" y="2562414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91ACEBC-DA77-F349-7C13-EA213A00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91" y="2497539"/>
            <a:ext cx="3378849" cy="2774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053DB2-D7A6-D58F-E5C7-A2A6E71D96BE}"/>
              </a:ext>
            </a:extLst>
          </p:cNvPr>
          <p:cNvSpPr txBox="1"/>
          <p:nvPr/>
        </p:nvSpPr>
        <p:spPr>
          <a:xfrm>
            <a:off x="5985946" y="3123811"/>
            <a:ext cx="4093023" cy="632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RGB 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센서 주기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70ms, 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충돌 감지 반응 시간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0.5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 이내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Li-Po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배터리로 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시간 연속 작동 가능</a:t>
            </a:r>
            <a:r>
              <a:rPr lang="en-US" altLang="ko-KR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0938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EE84E-7C17-C4D0-4279-8801A181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0A4E4EBE-7D63-F95C-115A-CB9039EDCCBA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EE1EF2D4-6687-FB34-7EE5-E6611B993FFF}"/>
              </a:ext>
            </a:extLst>
          </p:cNvPr>
          <p:cNvSpPr txBox="1"/>
          <p:nvPr/>
        </p:nvSpPr>
        <p:spPr>
          <a:xfrm>
            <a:off x="395294" y="695394"/>
            <a:ext cx="4837863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3) Line Follower Smart Trolley System V2 using RFID</a:t>
            </a:r>
            <a:endParaRPr sz="1400" dirty="0"/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454DF62D-6D6D-DF59-F679-E7F1A2A485CC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B1E1B772-B8EC-E828-3258-D6B5ED715C3D}"/>
              </a:ext>
            </a:extLst>
          </p:cNvPr>
          <p:cNvSpPr txBox="1"/>
          <p:nvPr/>
        </p:nvSpPr>
        <p:spPr>
          <a:xfrm>
            <a:off x="1016894" y="1347335"/>
            <a:ext cx="4055597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학술논문 </a:t>
            </a:r>
            <a:r>
              <a:rPr lang="en-US" altLang="ko-KR" sz="1200" dirty="0"/>
              <a:t>(</a:t>
            </a:r>
            <a:r>
              <a:rPr lang="ko-KR" altLang="en-US" sz="1200" dirty="0"/>
              <a:t>컨퍼런스 발표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Bina Nusantara University,</a:t>
            </a:r>
            <a:r>
              <a:rPr lang="ko-KR" altLang="en-US" sz="1200" dirty="0"/>
              <a:t> </a:t>
            </a:r>
            <a:r>
              <a:rPr lang="en-US" altLang="ko-KR" sz="1200" dirty="0"/>
              <a:t>IEEE</a:t>
            </a:r>
            <a:r>
              <a:rPr lang="ko-KR" altLang="en-US" sz="1200" dirty="0"/>
              <a:t> 등재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064DF51E-DB9B-F3CA-70B9-4D0B38335002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58E5A92B-155B-9D4F-BD96-2DE6F20C1F8D}"/>
              </a:ext>
            </a:extLst>
          </p:cNvPr>
          <p:cNvSpPr txBox="1"/>
          <p:nvPr/>
        </p:nvSpPr>
        <p:spPr>
          <a:xfrm>
            <a:off x="981938" y="1884240"/>
            <a:ext cx="1077714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연구는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위치 추적과 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메카넘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휠을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적용한 스마트 카트 시스템 개발에 초점을 맞췄다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아두이노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메가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2560, MFRC522 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 BFD-1000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적외선 센서를 사용해 복잡한 대시 라인 경로를 주행한다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 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알고리즘으로 최단 경로를 계산하며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안드로이드 앱과 블루투스 연동으로 목적지 지정이 가능하다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4D22974D-456F-640D-01C1-13BD2C0DFF14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B00675A6-8019-D3CF-3A35-533167E03795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B47B91AA-6CD8-B478-0F97-40CB24A70AF2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0B4354-1CAE-98FD-F7B7-8ADC8325BAE8}"/>
              </a:ext>
            </a:extLst>
          </p:cNvPr>
          <p:cNvSpPr txBox="1"/>
          <p:nvPr/>
        </p:nvSpPr>
        <p:spPr>
          <a:xfrm>
            <a:off x="1172489" y="5259646"/>
            <a:ext cx="492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전후좌우 이동과 제자리 회전이 가능해 좁은 공간에서도 유연한 이동이 가능하다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메카넘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각 노드에 고유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부여해 로봇의 실시간 위치를 추적한다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 매칭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CFB9-CF92-8467-1D33-F6C628F2C274}"/>
              </a:ext>
            </a:extLst>
          </p:cNvPr>
          <p:cNvSpPr txBox="1"/>
          <p:nvPr/>
        </p:nvSpPr>
        <p:spPr>
          <a:xfrm>
            <a:off x="6409596" y="5259646"/>
            <a:ext cx="5353889" cy="52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인생게임에서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통한 플레이어 권한 관리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특정 색상 라인 접근 제한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활용 가능할 것으로 보인다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FD72EC9F-AD34-DDF5-06C2-C0ED2A1681F7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8D05EF1E-B85C-2559-C5B4-4065E5A998E7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A83C8-0448-40EE-B858-93F457D6B57C}"/>
              </a:ext>
            </a:extLst>
          </p:cNvPr>
          <p:cNvSpPr txBox="1"/>
          <p:nvPr/>
        </p:nvSpPr>
        <p:spPr>
          <a:xfrm>
            <a:off x="1172490" y="6233681"/>
            <a:ext cx="10188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Alicia, </a:t>
            </a:r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Junaedi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D. M., Gunawan, A. A., et al. (2021). Line follower smart trolley system V2 using RFID. Bina Nusantara University Conference.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EC0E45D-2262-74F6-ABC2-175BE8C35C30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7E2606EE-8417-7DB4-0463-87CC5C0BE0BA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706C039-1C40-C334-7798-0074866DD5CE}"/>
              </a:ext>
            </a:extLst>
          </p:cNvPr>
          <p:cNvCxnSpPr>
            <a:cxnSpLocks/>
          </p:cNvCxnSpPr>
          <p:nvPr/>
        </p:nvCxnSpPr>
        <p:spPr>
          <a:xfrm>
            <a:off x="5471775" y="2562414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DD89089-77EB-819F-EC5A-28976250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37" y="2805115"/>
            <a:ext cx="4306403" cy="23395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2536A9-1CB6-F5CD-9CCA-143A2331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645" y="2309240"/>
            <a:ext cx="1849960" cy="2962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0F7BF-BE47-0C4B-A253-D7EE3D024FB1}"/>
              </a:ext>
            </a:extLst>
          </p:cNvPr>
          <p:cNvSpPr txBox="1"/>
          <p:nvPr/>
        </p:nvSpPr>
        <p:spPr>
          <a:xfrm>
            <a:off x="5963656" y="3035221"/>
            <a:ext cx="2898344" cy="89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1400" dirty="0"/>
              <a:t>10kg </a:t>
            </a:r>
            <a:r>
              <a:rPr lang="ko-KR" altLang="en-US" sz="1400" dirty="0"/>
              <a:t>적재 가능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0.5m/s</a:t>
            </a:r>
            <a:r>
              <a:rPr lang="ko-KR" altLang="en-US" sz="1400" dirty="0"/>
              <a:t> 속도로 </a:t>
            </a:r>
            <a:endParaRPr lang="en-US" altLang="ko-KR" sz="1400" dirty="0"/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400" dirty="0"/>
              <a:t>주행하며 </a:t>
            </a:r>
            <a:r>
              <a:rPr lang="en-US" altLang="ko-KR" sz="1400" dirty="0"/>
              <a:t>RFID</a:t>
            </a:r>
            <a:r>
              <a:rPr lang="ko-KR" altLang="en-US" sz="1400" dirty="0"/>
              <a:t> 태그 인식 정확도 </a:t>
            </a:r>
            <a:r>
              <a:rPr lang="en-US" altLang="ko-KR" sz="1400" dirty="0"/>
              <a:t>98%</a:t>
            </a:r>
            <a:r>
              <a:rPr lang="ko-KR" altLang="en-US" sz="1400" dirty="0"/>
              <a:t> 달성</a:t>
            </a:r>
          </a:p>
        </p:txBody>
      </p:sp>
    </p:spTree>
    <p:extLst>
      <p:ext uri="{BB962C8B-B14F-4D97-AF65-F5344CB8AC3E}">
        <p14:creationId xmlns:p14="http://schemas.microsoft.com/office/powerpoint/2010/main" val="6004824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9FD46-DF05-E070-A360-D0B2344E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9DF2B760-95BB-F32C-C454-6BF22682A00E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AE82842E-A980-B45A-8044-D980279CBD70}"/>
              </a:ext>
            </a:extLst>
          </p:cNvPr>
          <p:cNvSpPr txBox="1"/>
          <p:nvPr/>
        </p:nvSpPr>
        <p:spPr>
          <a:xfrm>
            <a:off x="395294" y="695394"/>
            <a:ext cx="5051063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4) </a:t>
            </a:r>
            <a:r>
              <a:rPr lang="en" altLang="ko-KR" sz="1400" dirty="0"/>
              <a:t>Design and Implementation of a Line Follower Robot</a:t>
            </a:r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7E095234-AABF-345B-097D-07E385998858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3E484231-21DB-48F7-E978-306DA4D6C413}"/>
              </a:ext>
            </a:extLst>
          </p:cNvPr>
          <p:cNvSpPr txBox="1"/>
          <p:nvPr/>
        </p:nvSpPr>
        <p:spPr>
          <a:xfrm>
            <a:off x="1016894" y="1347335"/>
            <a:ext cx="2747547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학술논문 </a:t>
            </a:r>
            <a:r>
              <a:rPr lang="en-US" altLang="ko-KR" sz="1200" dirty="0"/>
              <a:t>(</a:t>
            </a:r>
            <a:r>
              <a:rPr lang="ko-KR" altLang="en-US" sz="1200" dirty="0"/>
              <a:t>컨퍼런스 발표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QICAR,</a:t>
            </a:r>
            <a:r>
              <a:rPr lang="ko-KR" altLang="en-US" sz="1200" dirty="0"/>
              <a:t> </a:t>
            </a:r>
            <a:r>
              <a:rPr lang="en-US" altLang="ko-KR" sz="1200" dirty="0"/>
              <a:t>IEEE</a:t>
            </a:r>
            <a:r>
              <a:rPr lang="ko-KR" altLang="en-US" sz="1200" dirty="0"/>
              <a:t> 등재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700C63D9-25A9-2CA1-4FA4-4DBF0D0C65F4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6AB9C57E-EC9F-8E46-F052-38FFF1037219}"/>
              </a:ext>
            </a:extLst>
          </p:cNvPr>
          <p:cNvSpPr txBox="1"/>
          <p:nvPr/>
        </p:nvSpPr>
        <p:spPr>
          <a:xfrm>
            <a:off x="981938" y="1884240"/>
            <a:ext cx="1077714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연구는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12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IR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센서를 활용해 대시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스파이럴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경로를 주행하는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고정밀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라인 트레이서 로봇 개발에 초점을 맞췄다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L298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모터 드라이버와 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아두이노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UNO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90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 각도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불규칙한 대시 라인 등 복잡한 경로 추적이 가능하다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5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가지 회전 모드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Single~Quintuple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정의해 경로 이탈 시 자동 복구 기능을 구현했다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E50A10DB-B61A-3AC2-5BD2-623D4B00CFCB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7888FE43-8EC1-2927-BEA1-E9D3617A8016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F027A471-FE81-4B39-92B6-56E33C92F151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2652B-C044-2480-7B40-D538E3CC135B}"/>
              </a:ext>
            </a:extLst>
          </p:cNvPr>
          <p:cNvSpPr txBox="1"/>
          <p:nvPr/>
        </p:nvSpPr>
        <p:spPr>
          <a:xfrm>
            <a:off x="1172489" y="5259646"/>
            <a:ext cx="492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9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센서는 주 경로 추적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3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 센서는 대시 라인 감지에 특화되어 있는 다중 센서 배열을 사용했다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또한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센서 조합별로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14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가지 이동 모드를 정의해 유연성을 극대화한 상태 기반 제어를 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B5FB10-712C-2F14-F431-BB73FCDB9D5C}"/>
              </a:ext>
            </a:extLst>
          </p:cNvPr>
          <p:cNvSpPr txBox="1"/>
          <p:nvPr/>
        </p:nvSpPr>
        <p:spPr>
          <a:xfrm>
            <a:off x="6409596" y="5259646"/>
            <a:ext cx="5353889" cy="76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과도한 센서 수로 인한 전력 소모 증가와 하드웨어 복잡성이 단점이지만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“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인생게임”에서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복잡한 라인 패턴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갈림길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함정 구역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 시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IR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센서 배열 방식을 차용할 수 있을 것으로 보인다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D979C698-0F80-93DF-3634-31A8CC2DFD67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4BB9B203-7702-9137-50FE-3AAFD04B6111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2F2EFD-E32B-A8ED-0815-23A03EC62D16}"/>
              </a:ext>
            </a:extLst>
          </p:cNvPr>
          <p:cNvSpPr txBox="1"/>
          <p:nvPr/>
        </p:nvSpPr>
        <p:spPr>
          <a:xfrm>
            <a:off x="1172490" y="6233681"/>
            <a:ext cx="101885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Shirmohammadi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S., &amp; Baghbani, F. (2024). Design and implementation of a line follower robot. 10th International Conference on Artificial Intelligence and Robotics (QICAR).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D016593-7D39-FDDA-E5DB-52B387E50D8F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60E3DC1-98AE-6606-7CA7-FDA2B9788E20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8DDF933-DF7B-3BD7-4A72-543A2FB544D6}"/>
              </a:ext>
            </a:extLst>
          </p:cNvPr>
          <p:cNvCxnSpPr>
            <a:cxnSpLocks/>
          </p:cNvCxnSpPr>
          <p:nvPr/>
        </p:nvCxnSpPr>
        <p:spPr>
          <a:xfrm>
            <a:off x="5819015" y="2571669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4BA96E-E27A-1A86-37F7-AEB89141A858}"/>
              </a:ext>
            </a:extLst>
          </p:cNvPr>
          <p:cNvSpPr txBox="1"/>
          <p:nvPr/>
        </p:nvSpPr>
        <p:spPr>
          <a:xfrm>
            <a:off x="5978863" y="2923763"/>
            <a:ext cx="2408879" cy="89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1400" dirty="0"/>
              <a:t>0.1</a:t>
            </a:r>
            <a:r>
              <a:rPr lang="ko-KR" altLang="en-US" sz="1400" dirty="0"/>
              <a:t>초 이내 경로 재인식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95%</a:t>
            </a:r>
            <a:r>
              <a:rPr lang="ko-KR" altLang="en-US" sz="1400" dirty="0"/>
              <a:t> 정확도로 </a:t>
            </a:r>
            <a:r>
              <a:rPr lang="ko-KR" altLang="en-US" sz="1400" dirty="0" err="1"/>
              <a:t>스파이럴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400" dirty="0"/>
              <a:t>경로 주행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BF8BBA-14FD-D2EC-4290-97F4F357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69" t="42245" r="7119" b="5871"/>
          <a:stretch>
            <a:fillRect/>
          </a:stretch>
        </p:blipFill>
        <p:spPr>
          <a:xfrm>
            <a:off x="460691" y="2986261"/>
            <a:ext cx="2414696" cy="18959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18A28B-4FC1-C079-E869-1103766D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3" t="2283" r="3541" b="56944"/>
          <a:stretch>
            <a:fillRect/>
          </a:stretch>
        </p:blipFill>
        <p:spPr>
          <a:xfrm>
            <a:off x="2747359" y="2934481"/>
            <a:ext cx="2979059" cy="1629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9445B5-9A1B-5D11-EAB3-3A0EC4E1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51" y="2817942"/>
            <a:ext cx="3598932" cy="19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836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06F2E-6748-5E8C-14B3-451298C3B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DDD979CB-D027-F47F-484B-945C523935D6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9496645C-5516-0A96-B851-AA42D02A527F}"/>
              </a:ext>
            </a:extLst>
          </p:cNvPr>
          <p:cNvSpPr txBox="1"/>
          <p:nvPr/>
        </p:nvSpPr>
        <p:spPr>
          <a:xfrm>
            <a:off x="395294" y="695394"/>
            <a:ext cx="609942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5) </a:t>
            </a:r>
            <a:r>
              <a:rPr lang="en" altLang="ko-KR" sz="1400" dirty="0"/>
              <a:t>PAC-LAN: Mixed-Reality Gaming with RFID-Enabled Mobile Phones</a:t>
            </a:r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FA240A18-FB0E-C0F6-AD1F-56CD9B7CAFA7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91027376-B864-91C8-0F9E-0335A2F093F1}"/>
              </a:ext>
            </a:extLst>
          </p:cNvPr>
          <p:cNvSpPr txBox="1"/>
          <p:nvPr/>
        </p:nvSpPr>
        <p:spPr>
          <a:xfrm>
            <a:off x="1016894" y="1347335"/>
            <a:ext cx="3561873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학술지논문 </a:t>
            </a:r>
            <a:r>
              <a:rPr lang="en-US" altLang="ko-KR" sz="1200" dirty="0"/>
              <a:t>(</a:t>
            </a:r>
            <a:r>
              <a:rPr lang="en" altLang="ko-KR" sz="1200" dirty="0"/>
              <a:t>ACM Computers in Entertainment, 2006)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AB4D40DB-6343-87F4-B9AF-9A0FFB44ED4D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A76123A0-46FA-E6E5-C714-A69F9CCB3FCB}"/>
              </a:ext>
            </a:extLst>
          </p:cNvPr>
          <p:cNvSpPr txBox="1"/>
          <p:nvPr/>
        </p:nvSpPr>
        <p:spPr>
          <a:xfrm>
            <a:off x="934003" y="1881409"/>
            <a:ext cx="1077714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본 연구는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리더가 탑재된 모바일 기기를 활용하여 현실 공간과 디지털 게임을 결합한 혼합현실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(Mixed-Reality)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시스템에 초점을 맞췄다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게임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Pacman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현실에서 구현한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PAC-LAN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시스템을 소개하며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사용자는 실제 위치에서 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태그를 스캔하며 이동하고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 내 인터랙션이 발생한다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F043C411-9057-98CB-D1EE-72D5861B2DFC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AB92CED7-F47C-5FAC-7C06-53EAD4622AA4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F2024517-0051-3F2C-4C6C-AC81BD945B49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7CB95-DC5B-9ECD-759B-308E6B8B6DE9}"/>
              </a:ext>
            </a:extLst>
          </p:cNvPr>
          <p:cNvSpPr txBox="1"/>
          <p:nvPr/>
        </p:nvSpPr>
        <p:spPr>
          <a:xfrm>
            <a:off x="1094424" y="5366058"/>
            <a:ext cx="492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부착된 실물 오브젝트와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리더가 내장된 모바일 기기를 사용했다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J2ME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클라이언트와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PHP/MySQL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서버를 연동해 태그 인식 시 게임 상태를 실시간 갱신하였다</a:t>
            </a:r>
            <a:r>
              <a:rPr lang="en-US" altLang="ko-KR" sz="1200" dirty="0"/>
              <a:t>.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BF8F5D-54F4-BAD4-0506-B3A51E289867}"/>
              </a:ext>
            </a:extLst>
          </p:cNvPr>
          <p:cNvSpPr txBox="1"/>
          <p:nvPr/>
        </p:nvSpPr>
        <p:spPr>
          <a:xfrm>
            <a:off x="6438981" y="5359084"/>
            <a:ext cx="5353889" cy="533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태그를 트리거로 사용해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RC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카의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 경로에 따라 게임 이벤트를 발생시키는 구조 설계에 응용할 수 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FED8C8C4-ADD0-AA78-23BE-03415DDA677F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8331B508-9FEE-9611-CDC2-FEB5B63AEB28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A7F88-8934-E7A2-5FD3-8FC684F644B5}"/>
              </a:ext>
            </a:extLst>
          </p:cNvPr>
          <p:cNvSpPr txBox="1"/>
          <p:nvPr/>
        </p:nvSpPr>
        <p:spPr>
          <a:xfrm>
            <a:off x="1172490" y="6233681"/>
            <a:ext cx="1018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[3] O. Rashid, W. Bamford, P. Coulton, R. Edwards, and J. Scheible, "PAC-LAN: mixed-reality gaming with RFID-enabled mobile phones," *Computers in Entertainment*, vol. 4, no. 4, pp. 4–es, Oct.–Dec. 2006. https://</a:t>
            </a:r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doi.org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/10.1145/1178418.1178425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2D6E2CE0-3D1C-D0CF-8B12-CC0D12A04233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69C2CE3-124B-F5CD-2D23-FD573206F242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4FADE2C4-9AC0-FAE2-4C13-D202142D6369}"/>
              </a:ext>
            </a:extLst>
          </p:cNvPr>
          <p:cNvCxnSpPr>
            <a:cxnSpLocks/>
          </p:cNvCxnSpPr>
          <p:nvPr/>
        </p:nvCxnSpPr>
        <p:spPr>
          <a:xfrm>
            <a:off x="5819015" y="2571669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145885-E3DC-0942-956F-D4C7010D3EEC}"/>
              </a:ext>
            </a:extLst>
          </p:cNvPr>
          <p:cNvSpPr txBox="1"/>
          <p:nvPr/>
        </p:nvSpPr>
        <p:spPr>
          <a:xfrm>
            <a:off x="5978864" y="2923763"/>
            <a:ext cx="2052612" cy="33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몰입감</a:t>
            </a:r>
            <a:r>
              <a:rPr lang="ko-KR" altLang="en-US" sz="1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강화 효과 기대</a:t>
            </a:r>
          </a:p>
        </p:txBody>
      </p:sp>
      <p:pic>
        <p:nvPicPr>
          <p:cNvPr id="5" name="그림 4" descr="도표, 평면도, 기술 도면, 개략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E361BE-FF12-0A7A-2C0A-728D7F03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83" y="2297244"/>
            <a:ext cx="2400403" cy="29624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7B7112-DB5B-B5D6-BFB4-B7E5AB11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50" y="2511632"/>
            <a:ext cx="3743979" cy="256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78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39496-F020-FBDB-1668-2FE6AC393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666F81D9-91AA-C283-5A31-0BF5103EC0A9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6BFF730C-70FD-3DEF-C03F-99010BB21F51}"/>
              </a:ext>
            </a:extLst>
          </p:cNvPr>
          <p:cNvSpPr txBox="1"/>
          <p:nvPr/>
        </p:nvSpPr>
        <p:spPr>
          <a:xfrm>
            <a:off x="395294" y="695394"/>
            <a:ext cx="450443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6) RFID Toolkit for Customizable Game Controlling</a:t>
            </a:r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A2394239-BFE2-61D6-EDF3-9373257DE88D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29E77680-F6C5-805B-D7DA-4C72A5FA7C15}"/>
              </a:ext>
            </a:extLst>
          </p:cNvPr>
          <p:cNvSpPr txBox="1"/>
          <p:nvPr/>
        </p:nvSpPr>
        <p:spPr>
          <a:xfrm>
            <a:off x="1016894" y="1347335"/>
            <a:ext cx="2229778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학술논문 </a:t>
            </a:r>
            <a:r>
              <a:rPr lang="en-US" altLang="ko-KR" sz="1200" dirty="0"/>
              <a:t>(</a:t>
            </a:r>
            <a:r>
              <a:rPr lang="ko-KR" altLang="en-US" sz="1200" dirty="0"/>
              <a:t>컨퍼런스 논문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IEEE</a:t>
            </a:r>
            <a:r>
              <a:rPr lang="ko-KR" altLang="en-US" sz="1200" dirty="0"/>
              <a:t>등재</a:t>
            </a:r>
            <a:r>
              <a:rPr lang="en" altLang="ko-KR" sz="1200" dirty="0"/>
              <a:t>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80E0E1F8-9913-D799-AC21-CF9600D3638C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33FC02BA-175E-705B-7FC2-A72B257EB247}"/>
              </a:ext>
            </a:extLst>
          </p:cNvPr>
          <p:cNvSpPr txBox="1"/>
          <p:nvPr/>
        </p:nvSpPr>
        <p:spPr>
          <a:xfrm>
            <a:off x="1019518" y="1859823"/>
            <a:ext cx="10152964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패시브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태그를 이용해 신체 움직임이나 사물의 숨기기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보이기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터치 동작을 입력으로 사용하는 게임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툴킷을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제안하며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의류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벽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바닥 등 다양한 환경에 손쉽게 구현 가능한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인터페이스를 통해 현실 세계와 게임 세계를 자연스럽게 연결하는 시스템을 구현하였다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3E4FA640-4C8D-7B69-F840-DAA180A2D909}"/>
              </a:ext>
            </a:extLst>
          </p:cNvPr>
          <p:cNvSpPr txBox="1"/>
          <p:nvPr/>
        </p:nvSpPr>
        <p:spPr>
          <a:xfrm>
            <a:off x="425665" y="2551202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7FAD5451-E0D5-C164-A6A5-CBEC7726A2AA}"/>
              </a:ext>
            </a:extLst>
          </p:cNvPr>
          <p:cNvSpPr txBox="1"/>
          <p:nvPr/>
        </p:nvSpPr>
        <p:spPr>
          <a:xfrm>
            <a:off x="5985946" y="2562414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F7E012EC-4141-E359-CE02-2369837BB6E1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227AC-55BA-C50B-87B7-498E395C8F93}"/>
              </a:ext>
            </a:extLst>
          </p:cNvPr>
          <p:cNvSpPr txBox="1"/>
          <p:nvPr/>
        </p:nvSpPr>
        <p:spPr>
          <a:xfrm>
            <a:off x="1094424" y="5366058"/>
            <a:ext cx="4923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부착된 실물 오브젝트와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리더가 내장된 모바일 기기를 사용했다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J2ME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기반 클라이언트와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PHP/MySQL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서버를 연동해 태그 인식 시 게임 상태를 실시간 갱신하였다</a:t>
            </a:r>
            <a:r>
              <a:rPr lang="en-US" altLang="ko-KR" sz="1200" dirty="0"/>
              <a:t>.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406934-B85C-92B2-6C4C-E436438ADC4F}"/>
              </a:ext>
            </a:extLst>
          </p:cNvPr>
          <p:cNvSpPr txBox="1"/>
          <p:nvPr/>
        </p:nvSpPr>
        <p:spPr>
          <a:xfrm>
            <a:off x="6446332" y="5322278"/>
            <a:ext cx="5353889" cy="533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사용자가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부착된 오브젝트를 특정 위치나 방식으로 조작했을 때 게임 내 특정 이벤트를 발동시키는 메커니즘을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RC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 기반 시스템에 접목할 수 있음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A936A6F4-4529-F778-719E-AA928A667C37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2057CA04-0463-8357-A379-97FC119EF404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842BA-3833-B87F-F27B-815CCB5A1005}"/>
              </a:ext>
            </a:extLst>
          </p:cNvPr>
          <p:cNvSpPr txBox="1"/>
          <p:nvPr/>
        </p:nvSpPr>
        <p:spPr>
          <a:xfrm>
            <a:off x="1172490" y="6233681"/>
            <a:ext cx="1018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A. Shaikh et al., "RFID Toolkit for Customizable Game Controlling," in *Proc. 2024 IEEE Int. Conf. RFID Technology and Applications (RFID-TA)*, Daytona Beach, FL, USA, 2024, pp. 17–20. https://</a:t>
            </a:r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doi.org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/10.1109/RFID-TA64374.2024.10965140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D1F10328-49C5-080E-3A4F-70CDEBAFE2A5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9B7E7BB9-8261-CADA-6A0B-11F64FE89867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5CC81FF3-093D-DE17-4FF8-3980066FDCB4}"/>
              </a:ext>
            </a:extLst>
          </p:cNvPr>
          <p:cNvCxnSpPr>
            <a:cxnSpLocks/>
          </p:cNvCxnSpPr>
          <p:nvPr/>
        </p:nvCxnSpPr>
        <p:spPr>
          <a:xfrm>
            <a:off x="5819015" y="2571669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A4E6A11-F146-204C-C1DF-5681299C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64" y="2593440"/>
            <a:ext cx="4140817" cy="2642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44B847-2B27-2A53-426E-5A78E16B4596}"/>
              </a:ext>
            </a:extLst>
          </p:cNvPr>
          <p:cNvSpPr txBox="1"/>
          <p:nvPr/>
        </p:nvSpPr>
        <p:spPr>
          <a:xfrm>
            <a:off x="3912514" y="3053946"/>
            <a:ext cx="6181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" altLang="ko-KR" sz="700" dirty="0"/>
              <a:t>Software Database</a:t>
            </a:r>
            <a:endParaRPr kumimoji="1" lang="ko-KR" altLang="en-US" sz="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31A3C-F037-1357-14AB-D98751760170}"/>
              </a:ext>
            </a:extLst>
          </p:cNvPr>
          <p:cNvSpPr txBox="1"/>
          <p:nvPr/>
        </p:nvSpPr>
        <p:spPr>
          <a:xfrm>
            <a:off x="4020295" y="2626360"/>
            <a:ext cx="61811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pictures</a:t>
            </a:r>
            <a:endParaRPr kumimoji="1" lang="ko-KR" alt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65EDD-1607-1C96-42BE-FCB1F0D7A4CA}"/>
              </a:ext>
            </a:extLst>
          </p:cNvPr>
          <p:cNvSpPr txBox="1"/>
          <p:nvPr/>
        </p:nvSpPr>
        <p:spPr>
          <a:xfrm>
            <a:off x="4717566" y="3111832"/>
            <a:ext cx="61811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sounds</a:t>
            </a:r>
            <a:endParaRPr kumimoji="1"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D495F-E0D8-E5FB-08F8-7E0A911C1AC6}"/>
              </a:ext>
            </a:extLst>
          </p:cNvPr>
          <p:cNvSpPr txBox="1"/>
          <p:nvPr/>
        </p:nvSpPr>
        <p:spPr>
          <a:xfrm>
            <a:off x="4046627" y="3567783"/>
            <a:ext cx="61811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Keyboard</a:t>
            </a:r>
            <a:endParaRPr kumimoji="1" lang="ko-KR" alt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0DA0E-0F04-A7BB-4C0C-94BEF4BF48B6}"/>
              </a:ext>
            </a:extLst>
          </p:cNvPr>
          <p:cNvSpPr txBox="1"/>
          <p:nvPr/>
        </p:nvSpPr>
        <p:spPr>
          <a:xfrm>
            <a:off x="2902066" y="3194088"/>
            <a:ext cx="61811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software</a:t>
            </a:r>
            <a:endParaRPr kumimoji="1"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76353-34F1-DAB5-7B8F-CAC0309181DD}"/>
              </a:ext>
            </a:extLst>
          </p:cNvPr>
          <p:cNvSpPr txBox="1"/>
          <p:nvPr/>
        </p:nvSpPr>
        <p:spPr>
          <a:xfrm>
            <a:off x="2902066" y="3011805"/>
            <a:ext cx="61811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computer</a:t>
            </a:r>
            <a:endParaRPr kumimoji="1" lang="ko-KR" altLang="en-US" sz="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6D0C6-A3F8-9007-B905-BBB39027135F}"/>
              </a:ext>
            </a:extLst>
          </p:cNvPr>
          <p:cNvSpPr txBox="1"/>
          <p:nvPr/>
        </p:nvSpPr>
        <p:spPr>
          <a:xfrm>
            <a:off x="1822726" y="3014780"/>
            <a:ext cx="6181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00" dirty="0"/>
              <a:t>RFID reader</a:t>
            </a:r>
            <a:endParaRPr kumimoji="1" lang="ko-KR" altLang="en-US" sz="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8BFD6-E9B1-EB7A-DABA-264248654A35}"/>
              </a:ext>
            </a:extLst>
          </p:cNvPr>
          <p:cNvSpPr txBox="1"/>
          <p:nvPr/>
        </p:nvSpPr>
        <p:spPr>
          <a:xfrm>
            <a:off x="3076687" y="3567783"/>
            <a:ext cx="484094" cy="200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actions</a:t>
            </a:r>
            <a:endParaRPr kumimoji="1" lang="ko-KR" altLang="en-US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0A6A6-5E57-1585-6A3E-A3AD1669BF30}"/>
              </a:ext>
            </a:extLst>
          </p:cNvPr>
          <p:cNvSpPr txBox="1"/>
          <p:nvPr/>
        </p:nvSpPr>
        <p:spPr>
          <a:xfrm>
            <a:off x="2697480" y="4078224"/>
            <a:ext cx="443484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500" dirty="0"/>
              <a:t>pictures</a:t>
            </a:r>
            <a:endParaRPr kumimoji="1" lang="ko-KR" altLang="en-US" sz="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C6069-6C52-9EC5-8091-16FA684E0D75}"/>
              </a:ext>
            </a:extLst>
          </p:cNvPr>
          <p:cNvSpPr txBox="1"/>
          <p:nvPr/>
        </p:nvSpPr>
        <p:spPr>
          <a:xfrm>
            <a:off x="3246672" y="4078224"/>
            <a:ext cx="465792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00" dirty="0"/>
              <a:t>keyboard</a:t>
            </a:r>
            <a:endParaRPr kumimoji="1" lang="ko-KR" altLang="en-US" sz="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A69859-33A8-CE3C-E479-B75AF3210332}"/>
              </a:ext>
            </a:extLst>
          </p:cNvPr>
          <p:cNvSpPr txBox="1"/>
          <p:nvPr/>
        </p:nvSpPr>
        <p:spPr>
          <a:xfrm>
            <a:off x="3835908" y="4078224"/>
            <a:ext cx="443484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00" dirty="0"/>
              <a:t>sounds</a:t>
            </a:r>
            <a:endParaRPr kumimoji="1" lang="ko-KR" altLang="en-US" sz="5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C6824A8-2794-29FC-7ED8-F473D60F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320" y="2369213"/>
            <a:ext cx="4140813" cy="29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288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B1E242-E21D-1183-84A1-1FAC656B7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2. 문헌 조사">
            <a:extLst>
              <a:ext uri="{FF2B5EF4-FFF2-40B4-BE49-F238E27FC236}">
                <a16:creationId xmlns:a16="http://schemas.microsoft.com/office/drawing/2014/main" id="{A914B530-8152-4104-B63F-FAB2C09E7C6F}"/>
              </a:ext>
            </a:extLst>
          </p:cNvPr>
          <p:cNvSpPr txBox="1"/>
          <p:nvPr/>
        </p:nvSpPr>
        <p:spPr>
          <a:xfrm>
            <a:off x="374891" y="218570"/>
            <a:ext cx="1284006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lvl1pPr>
          </a:lstStyle>
          <a:p>
            <a:r>
              <a:rPr sz="2000" dirty="0"/>
              <a:t>2. </a:t>
            </a:r>
            <a:r>
              <a:rPr sz="2000" dirty="0" err="1"/>
              <a:t>문헌</a:t>
            </a:r>
            <a:r>
              <a:rPr sz="2000" dirty="0"/>
              <a:t> </a:t>
            </a:r>
            <a:r>
              <a:rPr sz="2000" dirty="0" err="1"/>
              <a:t>조사</a:t>
            </a:r>
            <a:endParaRPr sz="2000" dirty="0"/>
          </a:p>
        </p:txBody>
      </p:sp>
      <p:sp>
        <p:nvSpPr>
          <p:cNvPr id="176" name="논문 1) Design and implementation of RFID line-follower robot system with color detection capability using fuzzy logic">
            <a:extLst>
              <a:ext uri="{FF2B5EF4-FFF2-40B4-BE49-F238E27FC236}">
                <a16:creationId xmlns:a16="http://schemas.microsoft.com/office/drawing/2014/main" id="{D99B7165-9F03-7083-1637-0C32C3E0087D}"/>
              </a:ext>
            </a:extLst>
          </p:cNvPr>
          <p:cNvSpPr txBox="1"/>
          <p:nvPr/>
        </p:nvSpPr>
        <p:spPr>
          <a:xfrm>
            <a:off x="395294" y="695394"/>
            <a:ext cx="81464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논문 </a:t>
            </a:r>
            <a:r>
              <a:rPr lang="en-US" altLang="ko-KR" sz="1400" dirty="0"/>
              <a:t>7) </a:t>
            </a:r>
            <a:r>
              <a:rPr lang="en" altLang="ko-KR" sz="1400" dirty="0"/>
              <a:t>Building Your Own Tangible Virtual World: A Design of an RFID-Based Tabletop Game </a:t>
            </a:r>
            <a:r>
              <a:rPr lang="en" altLang="ko-KR" sz="1400" dirty="0" err="1"/>
              <a:t>Platfor</a:t>
            </a:r>
            <a:endParaRPr lang="en" altLang="ko-KR" sz="1400" dirty="0"/>
          </a:p>
        </p:txBody>
      </p:sp>
      <p:sp>
        <p:nvSpPr>
          <p:cNvPr id="177" name="성격">
            <a:extLst>
              <a:ext uri="{FF2B5EF4-FFF2-40B4-BE49-F238E27FC236}">
                <a16:creationId xmlns:a16="http://schemas.microsoft.com/office/drawing/2014/main" id="{347A5790-E55D-B9C3-8789-BA8566300A73}"/>
              </a:ext>
            </a:extLst>
          </p:cNvPr>
          <p:cNvSpPr txBox="1"/>
          <p:nvPr/>
        </p:nvSpPr>
        <p:spPr>
          <a:xfrm>
            <a:off x="425665" y="1356757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/>
              <a:t>성격</a:t>
            </a:r>
          </a:p>
        </p:txBody>
      </p:sp>
      <p:sp>
        <p:nvSpPr>
          <p:cNvPr id="178" name="학술논문 (2015 International Conference on Control, Electronics, Renewable Energy and Communications, IEEE 등재)">
            <a:extLst>
              <a:ext uri="{FF2B5EF4-FFF2-40B4-BE49-F238E27FC236}">
                <a16:creationId xmlns:a16="http://schemas.microsoft.com/office/drawing/2014/main" id="{BF7256EA-F8D6-23C2-8FF8-A5A51E79E0C9}"/>
              </a:ext>
            </a:extLst>
          </p:cNvPr>
          <p:cNvSpPr txBox="1"/>
          <p:nvPr/>
        </p:nvSpPr>
        <p:spPr>
          <a:xfrm>
            <a:off x="1016894" y="1347335"/>
            <a:ext cx="2229778" cy="261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ts val="4500"/>
              </a:lnSpc>
              <a:spcBef>
                <a:spcPts val="0"/>
              </a:spcBef>
              <a:defRPr sz="2500">
                <a:latin typeface="Pretendard Light"/>
                <a:ea typeface="Pretendard Light"/>
                <a:cs typeface="Pretendard Light"/>
                <a:sym typeface="Pretendard Light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/>
              <a:t>학술논문 </a:t>
            </a:r>
            <a:r>
              <a:rPr lang="en-US" altLang="ko-KR" sz="1200" dirty="0"/>
              <a:t>(</a:t>
            </a:r>
            <a:r>
              <a:rPr lang="ko-KR" altLang="en-US" sz="1200" dirty="0"/>
              <a:t>컨퍼런스 논문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IEEE</a:t>
            </a:r>
            <a:r>
              <a:rPr lang="ko-KR" altLang="en-US" sz="1200" dirty="0"/>
              <a:t>등재</a:t>
            </a:r>
            <a:r>
              <a:rPr lang="en" altLang="ko-KR" sz="1200" dirty="0"/>
              <a:t>)</a:t>
            </a:r>
            <a:endParaRPr lang="ko-KR" altLang="en-US" sz="1200" dirty="0"/>
          </a:p>
        </p:txBody>
      </p:sp>
      <p:sp>
        <p:nvSpPr>
          <p:cNvPr id="180" name="요약">
            <a:extLst>
              <a:ext uri="{FF2B5EF4-FFF2-40B4-BE49-F238E27FC236}">
                <a16:creationId xmlns:a16="http://schemas.microsoft.com/office/drawing/2014/main" id="{734644E6-A244-72FA-1C26-9FDD21B6F8BB}"/>
              </a:ext>
            </a:extLst>
          </p:cNvPr>
          <p:cNvSpPr txBox="1"/>
          <p:nvPr/>
        </p:nvSpPr>
        <p:spPr>
          <a:xfrm>
            <a:off x="425665" y="1941348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요약</a:t>
            </a:r>
            <a:endParaRPr sz="1400" dirty="0"/>
          </a:p>
        </p:txBody>
      </p:sp>
      <p:sp>
        <p:nvSpPr>
          <p:cNvPr id="181" name="본 연구는 RFID 인식 시스템과 퍼니 논리(Mamdani 모델)를 결합한 라인 트레이서 로봇 시스템 개발에 초점을 맞췄다. LED-LDR 기반 컬러 센서로 RGB 색상 라인을 구별하고, RFID 카드를 통해 사용자 권한을 제한하며, 퍼지 로직으로 모터 제어를 최적화했다. 이를 통해 0.082m/s 속도로 라인을 따라 이동하며, 100% 정확도로 색상 및 RFID 인증을…">
            <a:extLst>
              <a:ext uri="{FF2B5EF4-FFF2-40B4-BE49-F238E27FC236}">
                <a16:creationId xmlns:a16="http://schemas.microsoft.com/office/drawing/2014/main" id="{A7242F8B-8833-5F4B-61E4-CE0BE155BFB8}"/>
              </a:ext>
            </a:extLst>
          </p:cNvPr>
          <p:cNvSpPr txBox="1"/>
          <p:nvPr/>
        </p:nvSpPr>
        <p:spPr>
          <a:xfrm>
            <a:off x="1019518" y="1767490"/>
            <a:ext cx="1015296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 매트릭스를 기반으로 한 테이블탑 게임 플랫폼을 제안했다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 시스템은 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게임판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아래에 다수의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리더를 격자 형태로 배열하여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물리적인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부착된 게임 오브젝트를 위치 기반으로 실시간 인식할 수 있도록 하였다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이를 통해 사용자는 오브젝트를 움직이며 다양한 상호작용을 생성하고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유연하고 프로그래밍 가능한 게임 로직을 구성 할 수 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82" name="구조그림">
            <a:extLst>
              <a:ext uri="{FF2B5EF4-FFF2-40B4-BE49-F238E27FC236}">
                <a16:creationId xmlns:a16="http://schemas.microsoft.com/office/drawing/2014/main" id="{476227A6-6168-4C3D-05C7-78DA758CAB57}"/>
              </a:ext>
            </a:extLst>
          </p:cNvPr>
          <p:cNvSpPr txBox="1"/>
          <p:nvPr/>
        </p:nvSpPr>
        <p:spPr>
          <a:xfrm>
            <a:off x="451313" y="2476410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구조그림</a:t>
            </a:r>
            <a:endParaRPr sz="1400" dirty="0"/>
          </a:p>
        </p:txBody>
      </p:sp>
      <p:sp>
        <p:nvSpPr>
          <p:cNvPr id="183" name="결과그림">
            <a:extLst>
              <a:ext uri="{FF2B5EF4-FFF2-40B4-BE49-F238E27FC236}">
                <a16:creationId xmlns:a16="http://schemas.microsoft.com/office/drawing/2014/main" id="{E2AC60EC-4D35-C9C2-33C3-2CCC604212D1}"/>
              </a:ext>
            </a:extLst>
          </p:cNvPr>
          <p:cNvSpPr txBox="1"/>
          <p:nvPr/>
        </p:nvSpPr>
        <p:spPr>
          <a:xfrm>
            <a:off x="8205124" y="2473038"/>
            <a:ext cx="67326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sz="1400" dirty="0" err="1"/>
              <a:t>결과그림</a:t>
            </a:r>
            <a:endParaRPr sz="1400" dirty="0"/>
          </a:p>
        </p:txBody>
      </p:sp>
      <p:sp>
        <p:nvSpPr>
          <p:cNvPr id="16" name="구조그림">
            <a:extLst>
              <a:ext uri="{FF2B5EF4-FFF2-40B4-BE49-F238E27FC236}">
                <a16:creationId xmlns:a16="http://schemas.microsoft.com/office/drawing/2014/main" id="{E82B4A09-F565-356C-00FD-364A08161394}"/>
              </a:ext>
            </a:extLst>
          </p:cNvPr>
          <p:cNvSpPr txBox="1"/>
          <p:nvPr/>
        </p:nvSpPr>
        <p:spPr>
          <a:xfrm>
            <a:off x="391779" y="5275035"/>
            <a:ext cx="67326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주요</a:t>
            </a:r>
            <a:endParaRPr lang="en-US" altLang="ko-KR" sz="1400" dirty="0"/>
          </a:p>
          <a:p>
            <a:r>
              <a:rPr lang="ko-KR" altLang="en-US" sz="1400" dirty="0"/>
              <a:t>아이디어</a:t>
            </a:r>
            <a:endParaRPr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2559E6-96EF-09B1-06E5-3609E49EACFA}"/>
              </a:ext>
            </a:extLst>
          </p:cNvPr>
          <p:cNvSpPr txBox="1"/>
          <p:nvPr/>
        </p:nvSpPr>
        <p:spPr>
          <a:xfrm>
            <a:off x="1123809" y="5337960"/>
            <a:ext cx="492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 개의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리더를 격자 형태로 배열하여 보드 위의 특정 위치에 어떤 </a:t>
            </a:r>
            <a:r>
              <a:rPr lang="en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RFID 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태그가 올라와 있는지 정확히 인식할 수 있게 만들었다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F642A-0E24-5EF5-1F8F-8A1697B3FBA2}"/>
              </a:ext>
            </a:extLst>
          </p:cNvPr>
          <p:cNvSpPr txBox="1"/>
          <p:nvPr/>
        </p:nvSpPr>
        <p:spPr>
          <a:xfrm>
            <a:off x="6446332" y="5322278"/>
            <a:ext cx="5353889" cy="55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RC</a:t>
            </a:r>
            <a:r>
              <a:rPr lang="ko-KR" altLang="en-US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카의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위치와 경로를 감지하는 구조 설계 방식에 차용 할 수 있으며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25000"/>
              </a:lnSpc>
              <a:spcBef>
                <a:spcPts val="200"/>
              </a:spcBef>
            </a:pPr>
            <a:r>
              <a:rPr lang="ko-KR" altLang="en-US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위치 기반 이벤트 트리거 혹은 사용자 맵 커스터마이징 구현에 활용 할 수 있다</a:t>
            </a: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3" name="구조그림">
            <a:extLst>
              <a:ext uri="{FF2B5EF4-FFF2-40B4-BE49-F238E27FC236}">
                <a16:creationId xmlns:a16="http://schemas.microsoft.com/office/drawing/2014/main" id="{7C9785AB-215F-E0F5-9932-864DD71AD63A}"/>
              </a:ext>
            </a:extLst>
          </p:cNvPr>
          <p:cNvSpPr txBox="1"/>
          <p:nvPr/>
        </p:nvSpPr>
        <p:spPr>
          <a:xfrm>
            <a:off x="6047317" y="5275035"/>
            <a:ext cx="36227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400" dirty="0"/>
              <a:t>고찰</a:t>
            </a:r>
            <a:endParaRPr lang="en-US" altLang="ko-KR" sz="1400" dirty="0"/>
          </a:p>
        </p:txBody>
      </p:sp>
      <p:sp>
        <p:nvSpPr>
          <p:cNvPr id="24" name="구조그림">
            <a:extLst>
              <a:ext uri="{FF2B5EF4-FFF2-40B4-BE49-F238E27FC236}">
                <a16:creationId xmlns:a16="http://schemas.microsoft.com/office/drawing/2014/main" id="{A3D46B94-3253-B911-9F80-19AEC6A71CC2}"/>
              </a:ext>
            </a:extLst>
          </p:cNvPr>
          <p:cNvSpPr txBox="1"/>
          <p:nvPr/>
        </p:nvSpPr>
        <p:spPr>
          <a:xfrm>
            <a:off x="395294" y="6254595"/>
            <a:ext cx="718145" cy="22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>
                <a:latin typeface="Pretendard Medium"/>
                <a:ea typeface="Pretendard Medium"/>
                <a:cs typeface="Pretendard Medium"/>
                <a:sym typeface="Pretendard Medium"/>
              </a:defRPr>
            </a:lvl1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인용 출처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7FA6AD-5690-FE98-24FB-AB61009536BF}"/>
              </a:ext>
            </a:extLst>
          </p:cNvPr>
          <p:cNvSpPr txBox="1"/>
          <p:nvPr/>
        </p:nvSpPr>
        <p:spPr>
          <a:xfrm>
            <a:off x="1172490" y="6233681"/>
            <a:ext cx="10188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J. Tan and P. L. P. Rau, "Building Your Own Tangible Virtual World: A Design of an RFID-Based Tabletop Game Platform," in *Proc. 2010 3rd IEEE Int. Conf. Digital Game and Intelligent Toy Enhanced Learning (DIGITEL)*, Kaohsiung, Taiwan, 2010, pp. 151–155. https://</a:t>
            </a:r>
            <a:r>
              <a:rPr lang="en-US" altLang="ko-KR" sz="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doi.org</a:t>
            </a:r>
            <a:r>
              <a:rPr lang="en-US" altLang="ko-KR" sz="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/10.1109/DIGITEL.2010.53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D7BDDB6F-747E-11B2-899B-FD10C8394F3D}"/>
              </a:ext>
            </a:extLst>
          </p:cNvPr>
          <p:cNvCxnSpPr/>
          <p:nvPr/>
        </p:nvCxnSpPr>
        <p:spPr>
          <a:xfrm>
            <a:off x="395294" y="1153886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587DC6F0-E9C3-01CC-4280-815D9F87E852}"/>
              </a:ext>
            </a:extLst>
          </p:cNvPr>
          <p:cNvCxnSpPr/>
          <p:nvPr/>
        </p:nvCxnSpPr>
        <p:spPr>
          <a:xfrm>
            <a:off x="395294" y="6124212"/>
            <a:ext cx="1015296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C90F996-3034-F665-E546-37B7342CFA9D}"/>
              </a:ext>
            </a:extLst>
          </p:cNvPr>
          <p:cNvCxnSpPr>
            <a:cxnSpLocks/>
          </p:cNvCxnSpPr>
          <p:nvPr/>
        </p:nvCxnSpPr>
        <p:spPr>
          <a:xfrm>
            <a:off x="8038193" y="2532247"/>
            <a:ext cx="0" cy="244170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도표, 평면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E9999D-4735-FAA0-C257-C37735E3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3" b="11984"/>
          <a:stretch>
            <a:fillRect/>
          </a:stretch>
        </p:blipFill>
        <p:spPr>
          <a:xfrm>
            <a:off x="378955" y="2848360"/>
            <a:ext cx="4481400" cy="24348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1290D1-11F0-449A-B0F3-B9CF3AF1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48" y="2320761"/>
            <a:ext cx="2810295" cy="2880178"/>
          </a:xfrm>
          <a:prstGeom prst="rect">
            <a:avLst/>
          </a:prstGeom>
        </p:spPr>
      </p:pic>
      <p:pic>
        <p:nvPicPr>
          <p:cNvPr id="7" name="그림 6" descr="전자 공학, 전자제품, 전기 배선, 케이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718141-2BE8-AF95-D831-9DE4CA7DB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r="2659"/>
          <a:stretch>
            <a:fillRect/>
          </a:stretch>
        </p:blipFill>
        <p:spPr>
          <a:xfrm>
            <a:off x="8205124" y="2739778"/>
            <a:ext cx="3410759" cy="25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97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1631</Words>
  <Application>Microsoft Macintosh PowerPoint</Application>
  <PresentationFormat>와이드스크린</PresentationFormat>
  <Paragraphs>154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Pretendard Light</vt:lpstr>
      <vt:lpstr>Pretendard ExtraLight</vt:lpstr>
      <vt:lpstr>Pretendard ExtraBold</vt:lpstr>
      <vt:lpstr>맑은 고딕</vt:lpstr>
      <vt:lpstr>Pretendard SemiBold</vt:lpstr>
      <vt:lpstr>Pretendard Black</vt:lpstr>
      <vt:lpstr>Arial</vt:lpstr>
      <vt:lpstr>Pretendard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hyundai</dc:creator>
  <cp:lastModifiedBy>최보란</cp:lastModifiedBy>
  <cp:revision>17</cp:revision>
  <dcterms:created xsi:type="dcterms:W3CDTF">2023-11-28T11:34:43Z</dcterms:created>
  <dcterms:modified xsi:type="dcterms:W3CDTF">2025-06-04T00:33:55Z</dcterms:modified>
</cp:coreProperties>
</file>